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6.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8.xml"/><Relationship Id="rId44" Type="http://schemas.openxmlformats.org/officeDocument/2006/relationships/font" Target="fonts/Lato-italic.fntdata"/><Relationship Id="rId21" Type="http://schemas.openxmlformats.org/officeDocument/2006/relationships/slide" Target="slides/slide17.xml"/><Relationship Id="rId43" Type="http://schemas.openxmlformats.org/officeDocument/2006/relationships/font" Target="fonts/Lato-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aleway-bold.fntdata"/><Relationship Id="rId16" Type="http://schemas.openxmlformats.org/officeDocument/2006/relationships/slide" Target="slides/slide12.xml"/><Relationship Id="rId38" Type="http://schemas.openxmlformats.org/officeDocument/2006/relationships/font" Target="fonts/Raleway-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6439432e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6439432e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6439432e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6439432e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6439432e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6439432e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439432e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439432e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6439432e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6439432e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6439432e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6439432e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6439432e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6439432e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9aceddd5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9aceddd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3b0a29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3b0a29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6439432e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6439432e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6439432e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6439432e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439432e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439432e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6439432e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6439432e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6439432e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6439432e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9aceddd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9aceddd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6439432e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6439432e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6439432e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6439432e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6439432e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6439432e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6439432e3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6439432e3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6439432e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6439432e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6439432e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6439432e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9aceddd5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9aceddd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6439432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439432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6439432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6439432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descr="Open Chromebook laptop computer" id="106" name="Google Shape;106;p15"/>
          <p:cNvPicPr preferRelativeResize="0"/>
          <p:nvPr/>
        </p:nvPicPr>
        <p:blipFill rotWithShape="1">
          <a:blip r:embed="rId3">
            <a:alphaModFix/>
          </a:blip>
          <a:srcRect b="0" l="0" r="3344" t="0"/>
          <a:stretch/>
        </p:blipFill>
        <p:spPr>
          <a:xfrm>
            <a:off x="2450712" y="2208825"/>
            <a:ext cx="4537098" cy="2822399"/>
          </a:xfrm>
          <a:prstGeom prst="rect">
            <a:avLst/>
          </a:prstGeom>
          <a:noFill/>
          <a:ln>
            <a:noFill/>
          </a:ln>
        </p:spPr>
      </p:pic>
      <p:sp>
        <p:nvSpPr>
          <p:cNvPr id="107" name="Google Shape;107;p15"/>
          <p:cNvSpPr txBox="1"/>
          <p:nvPr>
            <p:ph type="ctrTitle"/>
          </p:nvPr>
        </p:nvSpPr>
        <p:spPr>
          <a:xfrm>
            <a:off x="1201050" y="1295900"/>
            <a:ext cx="66078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Advisory System</a:t>
            </a:r>
            <a:endParaRPr/>
          </a:p>
        </p:txBody>
      </p:sp>
      <p:pic>
        <p:nvPicPr>
          <p:cNvPr id="108" name="Google Shape;108;p15"/>
          <p:cNvPicPr preferRelativeResize="0"/>
          <p:nvPr/>
        </p:nvPicPr>
        <p:blipFill>
          <a:blip r:embed="rId4">
            <a:alphaModFix/>
          </a:blip>
          <a:stretch>
            <a:fillRect/>
          </a:stretch>
        </p:blipFill>
        <p:spPr>
          <a:xfrm>
            <a:off x="3032488" y="2427125"/>
            <a:ext cx="3470425" cy="2002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7" name="Shape 157"/>
        <p:cNvGrpSpPr/>
        <p:nvPr/>
      </p:nvGrpSpPr>
      <p:grpSpPr>
        <a:xfrm>
          <a:off x="0" y="0"/>
          <a:ext cx="0" cy="0"/>
          <a:chOff x="0" y="0"/>
          <a:chExt cx="0" cy="0"/>
        </a:xfrm>
      </p:grpSpPr>
      <p:sp>
        <p:nvSpPr>
          <p:cNvPr id="158" name="Google Shape;158;p24"/>
          <p:cNvSpPr txBox="1"/>
          <p:nvPr>
            <p:ph type="title"/>
          </p:nvPr>
        </p:nvSpPr>
        <p:spPr>
          <a:xfrm>
            <a:off x="805650" y="18007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rgbClr val="FFFFFF"/>
                </a:solidFill>
              </a:rPr>
              <a:t>Class</a:t>
            </a:r>
            <a:r>
              <a:rPr lang="en" sz="6200">
                <a:solidFill>
                  <a:srgbClr val="FFFFFF"/>
                </a:solidFill>
              </a:rPr>
              <a:t> Diagram</a:t>
            </a:r>
            <a:endParaRPr sz="1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45025" y="0"/>
            <a:ext cx="9189026" cy="522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805650" y="18007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rgbClr val="434343"/>
                </a:solidFill>
              </a:rPr>
              <a:t>Activity</a:t>
            </a:r>
            <a:r>
              <a:rPr lang="en" sz="6200">
                <a:solidFill>
                  <a:srgbClr val="434343"/>
                </a:solidFill>
              </a:rPr>
              <a:t> Diagram</a:t>
            </a:r>
            <a:endParaRPr sz="116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nvSpPr>
        <p:spPr>
          <a:xfrm>
            <a:off x="605125" y="20425"/>
            <a:ext cx="14622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t>Advise</a:t>
            </a:r>
            <a:endParaRPr b="1" sz="2500"/>
          </a:p>
        </p:txBody>
      </p:sp>
      <p:pic>
        <p:nvPicPr>
          <p:cNvPr id="174" name="Google Shape;174;p27"/>
          <p:cNvPicPr preferRelativeResize="0"/>
          <p:nvPr/>
        </p:nvPicPr>
        <p:blipFill>
          <a:blip r:embed="rId3">
            <a:alphaModFix/>
          </a:blip>
          <a:stretch>
            <a:fillRect/>
          </a:stretch>
        </p:blipFill>
        <p:spPr>
          <a:xfrm>
            <a:off x="626175" y="565125"/>
            <a:ext cx="7811500" cy="438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nvSpPr>
        <p:spPr>
          <a:xfrm>
            <a:off x="457200" y="114025"/>
            <a:ext cx="1231200" cy="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t>Chat</a:t>
            </a:r>
            <a:endParaRPr b="1" sz="2500"/>
          </a:p>
        </p:txBody>
      </p:sp>
      <p:pic>
        <p:nvPicPr>
          <p:cNvPr id="180" name="Google Shape;180;p28"/>
          <p:cNvPicPr preferRelativeResize="0"/>
          <p:nvPr/>
        </p:nvPicPr>
        <p:blipFill>
          <a:blip r:embed="rId3">
            <a:alphaModFix/>
          </a:blip>
          <a:stretch>
            <a:fillRect/>
          </a:stretch>
        </p:blipFill>
        <p:spPr>
          <a:xfrm>
            <a:off x="228600" y="768325"/>
            <a:ext cx="8223425" cy="417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nvSpPr>
        <p:spPr>
          <a:xfrm>
            <a:off x="330450" y="144125"/>
            <a:ext cx="3247500" cy="61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t>Course Registration</a:t>
            </a:r>
            <a:endParaRPr/>
          </a:p>
        </p:txBody>
      </p:sp>
      <p:pic>
        <p:nvPicPr>
          <p:cNvPr id="186" name="Google Shape;186;p29"/>
          <p:cNvPicPr preferRelativeResize="0"/>
          <p:nvPr/>
        </p:nvPicPr>
        <p:blipFill>
          <a:blip r:embed="rId3">
            <a:alphaModFix/>
          </a:blip>
          <a:stretch>
            <a:fillRect/>
          </a:stretch>
        </p:blipFill>
        <p:spPr>
          <a:xfrm>
            <a:off x="304800" y="837425"/>
            <a:ext cx="8326050" cy="410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nvSpPr>
        <p:spPr>
          <a:xfrm>
            <a:off x="304800" y="160100"/>
            <a:ext cx="2042400" cy="8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t>Predict GPA</a:t>
            </a:r>
            <a:endParaRPr b="1" sz="2500"/>
          </a:p>
        </p:txBody>
      </p:sp>
      <p:pic>
        <p:nvPicPr>
          <p:cNvPr id="192" name="Google Shape;192;p30"/>
          <p:cNvPicPr preferRelativeResize="0"/>
          <p:nvPr/>
        </p:nvPicPr>
        <p:blipFill>
          <a:blip r:embed="rId3">
            <a:alphaModFix/>
          </a:blip>
          <a:stretch>
            <a:fillRect/>
          </a:stretch>
        </p:blipFill>
        <p:spPr>
          <a:xfrm>
            <a:off x="613350" y="973400"/>
            <a:ext cx="7788124" cy="3921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152400" y="96725"/>
            <a:ext cx="2579700" cy="92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t>Assign Section</a:t>
            </a:r>
            <a:endParaRPr/>
          </a:p>
        </p:txBody>
      </p:sp>
      <p:pic>
        <p:nvPicPr>
          <p:cNvPr id="198" name="Google Shape;198;p31"/>
          <p:cNvPicPr preferRelativeResize="0"/>
          <p:nvPr/>
        </p:nvPicPr>
        <p:blipFill>
          <a:blip r:embed="rId3">
            <a:alphaModFix/>
          </a:blip>
          <a:stretch>
            <a:fillRect/>
          </a:stretch>
        </p:blipFill>
        <p:spPr>
          <a:xfrm>
            <a:off x="457200" y="942725"/>
            <a:ext cx="8056549" cy="381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02" name="Shape 202"/>
        <p:cNvGrpSpPr/>
        <p:nvPr/>
      </p:nvGrpSpPr>
      <p:grpSpPr>
        <a:xfrm>
          <a:off x="0" y="0"/>
          <a:ext cx="0" cy="0"/>
          <a:chOff x="0" y="0"/>
          <a:chExt cx="0" cy="0"/>
        </a:xfrm>
      </p:grpSpPr>
      <p:sp>
        <p:nvSpPr>
          <p:cNvPr id="203" name="Google Shape;203;p32"/>
          <p:cNvSpPr txBox="1"/>
          <p:nvPr>
            <p:ph type="title"/>
          </p:nvPr>
        </p:nvSpPr>
        <p:spPr>
          <a:xfrm>
            <a:off x="805650" y="18007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rgbClr val="FFFFFF"/>
                </a:solidFill>
              </a:rPr>
              <a:t>Interaction</a:t>
            </a:r>
            <a:r>
              <a:rPr lang="en" sz="6200">
                <a:solidFill>
                  <a:srgbClr val="FFFFFF"/>
                </a:solidFill>
              </a:rPr>
              <a:t> Diagram</a:t>
            </a:r>
            <a:endParaRPr sz="11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84800" y="251850"/>
            <a:ext cx="13341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Advise</a:t>
            </a:r>
            <a:endParaRPr/>
          </a:p>
        </p:txBody>
      </p:sp>
      <p:pic>
        <p:nvPicPr>
          <p:cNvPr id="209" name="Google Shape;209;p33"/>
          <p:cNvPicPr preferRelativeResize="0"/>
          <p:nvPr/>
        </p:nvPicPr>
        <p:blipFill>
          <a:blip r:embed="rId3">
            <a:alphaModFix/>
          </a:blip>
          <a:stretch>
            <a:fillRect/>
          </a:stretch>
        </p:blipFill>
        <p:spPr>
          <a:xfrm>
            <a:off x="331975" y="844350"/>
            <a:ext cx="8005376" cy="415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524875" y="449400"/>
            <a:ext cx="8531400" cy="4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GROUP MEMBERS</a:t>
            </a:r>
            <a:endParaRPr sz="4300"/>
          </a:p>
          <a:p>
            <a:pPr indent="0" lvl="0" marL="0" rtl="0" algn="l">
              <a:spcBef>
                <a:spcPts val="0"/>
              </a:spcBef>
              <a:spcAft>
                <a:spcPts val="0"/>
              </a:spcAft>
              <a:buNone/>
            </a:pPr>
            <a:r>
              <a:t/>
            </a:r>
            <a:endParaRPr/>
          </a:p>
          <a:p>
            <a:pPr indent="0" lvl="0" marL="0" rtl="0" algn="l">
              <a:spcBef>
                <a:spcPts val="0"/>
              </a:spcBef>
              <a:spcAft>
                <a:spcPts val="0"/>
              </a:spcAft>
              <a:buNone/>
            </a:pPr>
            <a:r>
              <a:rPr lang="en"/>
              <a:t>Muaaz Anwar 16k-3628</a:t>
            </a:r>
            <a:endParaRPr/>
          </a:p>
          <a:p>
            <a:pPr indent="0" lvl="0" marL="0" rtl="0" algn="l">
              <a:spcBef>
                <a:spcPts val="0"/>
              </a:spcBef>
              <a:spcAft>
                <a:spcPts val="0"/>
              </a:spcAft>
              <a:buNone/>
            </a:pPr>
            <a:r>
              <a:rPr lang="en"/>
              <a:t>Ubaid Ul Haq 16k-3631</a:t>
            </a:r>
            <a:endParaRPr/>
          </a:p>
          <a:p>
            <a:pPr indent="0" lvl="0" marL="0" rtl="0" algn="l">
              <a:spcBef>
                <a:spcPts val="0"/>
              </a:spcBef>
              <a:spcAft>
                <a:spcPts val="0"/>
              </a:spcAft>
              <a:buNone/>
            </a:pPr>
            <a:r>
              <a:rPr lang="en"/>
              <a:t>Syed Hassaan Saleem 16k-3633</a:t>
            </a:r>
            <a:endParaRPr/>
          </a:p>
          <a:p>
            <a:pPr indent="0" lvl="0" marL="0" rtl="0" algn="l">
              <a:spcBef>
                <a:spcPts val="0"/>
              </a:spcBef>
              <a:spcAft>
                <a:spcPts val="0"/>
              </a:spcAft>
              <a:buNone/>
            </a:pPr>
            <a:r>
              <a:rPr lang="en"/>
              <a:t>Ali bin Arshad 16k-3637</a:t>
            </a:r>
            <a:endParaRPr/>
          </a:p>
          <a:p>
            <a:pPr indent="0" lvl="0" marL="0" rtl="0" algn="l">
              <a:spcBef>
                <a:spcPts val="0"/>
              </a:spcBef>
              <a:spcAft>
                <a:spcPts val="0"/>
              </a:spcAft>
              <a:buNone/>
            </a:pPr>
            <a:r>
              <a:rPr lang="en"/>
              <a:t>Section: 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84800" y="251850"/>
            <a:ext cx="13341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a:t>
            </a:r>
            <a:endParaRPr/>
          </a:p>
        </p:txBody>
      </p:sp>
      <p:pic>
        <p:nvPicPr>
          <p:cNvPr id="215" name="Google Shape;215;p34"/>
          <p:cNvPicPr preferRelativeResize="0"/>
          <p:nvPr/>
        </p:nvPicPr>
        <p:blipFill>
          <a:blip r:embed="rId3">
            <a:alphaModFix/>
          </a:blip>
          <a:stretch>
            <a:fillRect/>
          </a:stretch>
        </p:blipFill>
        <p:spPr>
          <a:xfrm>
            <a:off x="525175" y="778700"/>
            <a:ext cx="7941249" cy="422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84800" y="251850"/>
            <a:ext cx="34377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Registration</a:t>
            </a:r>
            <a:endParaRPr/>
          </a:p>
        </p:txBody>
      </p:sp>
      <p:pic>
        <p:nvPicPr>
          <p:cNvPr id="221" name="Google Shape;221;p35"/>
          <p:cNvPicPr preferRelativeResize="0"/>
          <p:nvPr/>
        </p:nvPicPr>
        <p:blipFill>
          <a:blip r:embed="rId3">
            <a:alphaModFix/>
          </a:blip>
          <a:stretch>
            <a:fillRect/>
          </a:stretch>
        </p:blipFill>
        <p:spPr>
          <a:xfrm>
            <a:off x="533400" y="844350"/>
            <a:ext cx="7723175" cy="4154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84800" y="251850"/>
            <a:ext cx="20778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GPA</a:t>
            </a:r>
            <a:endParaRPr/>
          </a:p>
        </p:txBody>
      </p:sp>
      <p:pic>
        <p:nvPicPr>
          <p:cNvPr id="227" name="Google Shape;227;p36"/>
          <p:cNvPicPr preferRelativeResize="0"/>
          <p:nvPr/>
        </p:nvPicPr>
        <p:blipFill>
          <a:blip r:embed="rId3">
            <a:alphaModFix/>
          </a:blip>
          <a:stretch>
            <a:fillRect/>
          </a:stretch>
        </p:blipFill>
        <p:spPr>
          <a:xfrm>
            <a:off x="152400" y="920550"/>
            <a:ext cx="7589026" cy="3994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84800" y="251850"/>
            <a:ext cx="25782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 Section</a:t>
            </a:r>
            <a:endParaRPr/>
          </a:p>
        </p:txBody>
      </p:sp>
      <p:pic>
        <p:nvPicPr>
          <p:cNvPr id="233" name="Google Shape;233;p37"/>
          <p:cNvPicPr preferRelativeResize="0"/>
          <p:nvPr/>
        </p:nvPicPr>
        <p:blipFill>
          <a:blip r:embed="rId3">
            <a:alphaModFix/>
          </a:blip>
          <a:stretch>
            <a:fillRect/>
          </a:stretch>
        </p:blipFill>
        <p:spPr>
          <a:xfrm>
            <a:off x="152400" y="996750"/>
            <a:ext cx="7589025" cy="399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237" name="Shape 237"/>
        <p:cNvGrpSpPr/>
        <p:nvPr/>
      </p:nvGrpSpPr>
      <p:grpSpPr>
        <a:xfrm>
          <a:off x="0" y="0"/>
          <a:ext cx="0" cy="0"/>
          <a:chOff x="0" y="0"/>
          <a:chExt cx="0" cy="0"/>
        </a:xfrm>
      </p:grpSpPr>
      <p:sp>
        <p:nvSpPr>
          <p:cNvPr id="238" name="Google Shape;238;p38"/>
          <p:cNvSpPr txBox="1"/>
          <p:nvPr>
            <p:ph type="title"/>
          </p:nvPr>
        </p:nvSpPr>
        <p:spPr>
          <a:xfrm>
            <a:off x="805650" y="18007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rgbClr val="FFFFFF"/>
                </a:solidFill>
              </a:rPr>
              <a:t>Implementation Diagram</a:t>
            </a:r>
            <a:endParaRPr sz="116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nvSpPr>
        <p:spPr>
          <a:xfrm>
            <a:off x="315325" y="308775"/>
            <a:ext cx="62628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Deployment Diagram</a:t>
            </a:r>
            <a:endParaRPr b="1" sz="2600">
              <a:latin typeface="Raleway"/>
              <a:ea typeface="Raleway"/>
              <a:cs typeface="Raleway"/>
              <a:sym typeface="Raleway"/>
            </a:endParaRPr>
          </a:p>
          <a:p>
            <a:pPr indent="0" lvl="0" marL="0" rtl="0" algn="l">
              <a:spcBef>
                <a:spcPts val="0"/>
              </a:spcBef>
              <a:spcAft>
                <a:spcPts val="0"/>
              </a:spcAft>
              <a:buNone/>
            </a:pPr>
            <a:r>
              <a:t/>
            </a:r>
            <a:endParaRPr b="1" sz="2600">
              <a:latin typeface="Raleway"/>
              <a:ea typeface="Raleway"/>
              <a:cs typeface="Raleway"/>
              <a:sym typeface="Raleway"/>
            </a:endParaRPr>
          </a:p>
        </p:txBody>
      </p:sp>
      <p:pic>
        <p:nvPicPr>
          <p:cNvPr id="244" name="Google Shape;244;p39"/>
          <p:cNvPicPr preferRelativeResize="0"/>
          <p:nvPr/>
        </p:nvPicPr>
        <p:blipFill>
          <a:blip r:embed="rId3">
            <a:alphaModFix/>
          </a:blip>
          <a:stretch>
            <a:fillRect/>
          </a:stretch>
        </p:blipFill>
        <p:spPr>
          <a:xfrm>
            <a:off x="152400" y="1191975"/>
            <a:ext cx="8839198" cy="34412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8" name="Shape 248"/>
        <p:cNvGrpSpPr/>
        <p:nvPr/>
      </p:nvGrpSpPr>
      <p:grpSpPr>
        <a:xfrm>
          <a:off x="0" y="0"/>
          <a:ext cx="0" cy="0"/>
          <a:chOff x="0" y="0"/>
          <a:chExt cx="0" cy="0"/>
        </a:xfrm>
      </p:grpSpPr>
      <p:sp>
        <p:nvSpPr>
          <p:cNvPr id="249" name="Google Shape;249;p40"/>
          <p:cNvSpPr txBox="1"/>
          <p:nvPr>
            <p:ph type="title"/>
          </p:nvPr>
        </p:nvSpPr>
        <p:spPr>
          <a:xfrm>
            <a:off x="551550" y="1800750"/>
            <a:ext cx="79425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rgbClr val="FFFFFF"/>
                </a:solidFill>
              </a:rPr>
              <a:t>State Chart</a:t>
            </a:r>
            <a:r>
              <a:rPr lang="en" sz="6200">
                <a:solidFill>
                  <a:srgbClr val="FFFFFF"/>
                </a:solidFill>
              </a:rPr>
              <a:t> Diagram</a:t>
            </a:r>
            <a:endParaRPr sz="11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84800" y="251850"/>
            <a:ext cx="13341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Advise</a:t>
            </a:r>
            <a:endParaRPr/>
          </a:p>
        </p:txBody>
      </p:sp>
      <p:pic>
        <p:nvPicPr>
          <p:cNvPr id="255" name="Google Shape;255;p41"/>
          <p:cNvPicPr preferRelativeResize="0"/>
          <p:nvPr/>
        </p:nvPicPr>
        <p:blipFill>
          <a:blip r:embed="rId3">
            <a:alphaModFix/>
          </a:blip>
          <a:stretch>
            <a:fillRect/>
          </a:stretch>
        </p:blipFill>
        <p:spPr>
          <a:xfrm>
            <a:off x="457200" y="844350"/>
            <a:ext cx="7867325" cy="425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84800" y="251850"/>
            <a:ext cx="13341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a:t>
            </a:r>
            <a:endParaRPr/>
          </a:p>
        </p:txBody>
      </p:sp>
      <p:pic>
        <p:nvPicPr>
          <p:cNvPr id="261" name="Google Shape;261;p42"/>
          <p:cNvPicPr preferRelativeResize="0"/>
          <p:nvPr/>
        </p:nvPicPr>
        <p:blipFill>
          <a:blip r:embed="rId3">
            <a:alphaModFix/>
          </a:blip>
          <a:stretch>
            <a:fillRect/>
          </a:stretch>
        </p:blipFill>
        <p:spPr>
          <a:xfrm>
            <a:off x="457200" y="768150"/>
            <a:ext cx="8031025" cy="419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84800" y="251850"/>
            <a:ext cx="34377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Registration</a:t>
            </a:r>
            <a:endParaRPr/>
          </a:p>
        </p:txBody>
      </p:sp>
      <p:pic>
        <p:nvPicPr>
          <p:cNvPr id="267" name="Google Shape;267;p43"/>
          <p:cNvPicPr preferRelativeResize="0"/>
          <p:nvPr/>
        </p:nvPicPr>
        <p:blipFill>
          <a:blip r:embed="rId3">
            <a:alphaModFix/>
          </a:blip>
          <a:stretch>
            <a:fillRect/>
          </a:stretch>
        </p:blipFill>
        <p:spPr>
          <a:xfrm>
            <a:off x="533400" y="844350"/>
            <a:ext cx="7701325" cy="410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17" name="Shape 117"/>
        <p:cNvGrpSpPr/>
        <p:nvPr/>
      </p:nvGrpSpPr>
      <p:grpSpPr>
        <a:xfrm>
          <a:off x="0" y="0"/>
          <a:ext cx="0" cy="0"/>
          <a:chOff x="0" y="0"/>
          <a:chExt cx="0" cy="0"/>
        </a:xfrm>
      </p:grpSpPr>
      <p:sp>
        <p:nvSpPr>
          <p:cNvPr id="118" name="Google Shape;118;p17"/>
          <p:cNvSpPr txBox="1"/>
          <p:nvPr>
            <p:ph type="title"/>
          </p:nvPr>
        </p:nvSpPr>
        <p:spPr>
          <a:xfrm>
            <a:off x="805650" y="1093850"/>
            <a:ext cx="5966100" cy="9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Project </a:t>
            </a:r>
            <a:r>
              <a:rPr lang="en" sz="5000"/>
              <a:t>Definition</a:t>
            </a:r>
            <a:endParaRPr sz="5000"/>
          </a:p>
        </p:txBody>
      </p:sp>
      <p:sp>
        <p:nvSpPr>
          <p:cNvPr id="119" name="Google Shape;119;p17"/>
          <p:cNvSpPr txBox="1"/>
          <p:nvPr/>
        </p:nvSpPr>
        <p:spPr>
          <a:xfrm>
            <a:off x="1017750" y="2309100"/>
            <a:ext cx="7179000" cy="21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nvSpPr>
        <p:spPr>
          <a:xfrm>
            <a:off x="766050" y="2047675"/>
            <a:ext cx="7529100" cy="281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rgbClr val="FFFFFF"/>
                </a:solidFill>
              </a:rPr>
              <a:t>Student face many problems during registration of </a:t>
            </a:r>
            <a:r>
              <a:rPr lang="en" sz="1900">
                <a:solidFill>
                  <a:srgbClr val="FFFFFF"/>
                </a:solidFill>
              </a:rPr>
              <a:t>courses</a:t>
            </a:r>
            <a:r>
              <a:rPr lang="en" sz="1900">
                <a:solidFill>
                  <a:srgbClr val="FFFFFF"/>
                </a:solidFill>
              </a:rPr>
              <a:t> i.e. </a:t>
            </a:r>
            <a:r>
              <a:rPr lang="en" sz="1900">
                <a:solidFill>
                  <a:srgbClr val="FFFFFF"/>
                </a:solidFill>
              </a:rPr>
              <a:t>what course to register and which elective to take in order to maintain GPA. So i</a:t>
            </a:r>
            <a:r>
              <a:rPr lang="en" sz="1900">
                <a:solidFill>
                  <a:srgbClr val="FFFFFF"/>
                </a:solidFill>
              </a:rPr>
              <a:t>n this </a:t>
            </a:r>
            <a:r>
              <a:rPr lang="en" sz="1900">
                <a:solidFill>
                  <a:srgbClr val="FFFFFF"/>
                </a:solidFill>
              </a:rPr>
              <a:t>project</a:t>
            </a:r>
            <a:r>
              <a:rPr lang="en" sz="1900">
                <a:solidFill>
                  <a:srgbClr val="FFFFFF"/>
                </a:solidFill>
              </a:rPr>
              <a:t> we have </a:t>
            </a:r>
            <a:r>
              <a:rPr lang="en" sz="1900">
                <a:solidFill>
                  <a:srgbClr val="FFFFFF"/>
                </a:solidFill>
              </a:rPr>
              <a:t>implemented</a:t>
            </a:r>
            <a:r>
              <a:rPr lang="en" sz="1900">
                <a:solidFill>
                  <a:srgbClr val="FFFFFF"/>
                </a:solidFill>
              </a:rPr>
              <a:t> Student A</a:t>
            </a:r>
            <a:r>
              <a:rPr lang="en" sz="1900">
                <a:solidFill>
                  <a:srgbClr val="FFFFFF"/>
                </a:solidFill>
              </a:rPr>
              <a:t>dvisory</a:t>
            </a:r>
            <a:r>
              <a:rPr lang="en" sz="1900">
                <a:solidFill>
                  <a:srgbClr val="FFFFFF"/>
                </a:solidFill>
              </a:rPr>
              <a:t> System that guide student during time of registration. </a:t>
            </a:r>
            <a:endParaRPr sz="1900">
              <a:solidFill>
                <a:srgbClr val="FFFFFF"/>
              </a:solidFill>
            </a:endParaRPr>
          </a:p>
          <a:p>
            <a:pPr indent="0" lvl="0" marL="0" rtl="0" algn="just">
              <a:spcBef>
                <a:spcPts val="0"/>
              </a:spcBef>
              <a:spcAft>
                <a:spcPts val="0"/>
              </a:spcAft>
              <a:buNone/>
            </a:pPr>
            <a:r>
              <a:rPr lang="en" sz="1900">
                <a:solidFill>
                  <a:srgbClr val="FFFFFF"/>
                </a:solidFill>
              </a:rPr>
              <a:t>This project mainly </a:t>
            </a:r>
            <a:r>
              <a:rPr lang="en" sz="1900">
                <a:solidFill>
                  <a:srgbClr val="FFFFFF"/>
                </a:solidFill>
              </a:rPr>
              <a:t>emphasize registration of courses by giving suggestion to student considering previous performance of student. It also provide platform to student for communication with teacher by using chat box. It also divide students into different section according to their background and mentality.</a:t>
            </a:r>
            <a:endParaRPr sz="19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84800" y="251850"/>
            <a:ext cx="20778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GPA</a:t>
            </a:r>
            <a:endParaRPr/>
          </a:p>
        </p:txBody>
      </p:sp>
      <p:pic>
        <p:nvPicPr>
          <p:cNvPr id="273" name="Google Shape;273;p44"/>
          <p:cNvPicPr preferRelativeResize="0"/>
          <p:nvPr/>
        </p:nvPicPr>
        <p:blipFill>
          <a:blip r:embed="rId3">
            <a:alphaModFix/>
          </a:blip>
          <a:stretch>
            <a:fillRect/>
          </a:stretch>
        </p:blipFill>
        <p:spPr>
          <a:xfrm>
            <a:off x="152400" y="1007350"/>
            <a:ext cx="8839199" cy="32951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384800" y="251850"/>
            <a:ext cx="25782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Assign Section</a:t>
            </a:r>
            <a:endParaRPr/>
          </a:p>
        </p:txBody>
      </p:sp>
      <p:pic>
        <p:nvPicPr>
          <p:cNvPr id="279" name="Google Shape;279;p45"/>
          <p:cNvPicPr preferRelativeResize="0"/>
          <p:nvPr/>
        </p:nvPicPr>
        <p:blipFill>
          <a:blip r:embed="rId3">
            <a:alphaModFix/>
          </a:blip>
          <a:stretch>
            <a:fillRect/>
          </a:stretch>
        </p:blipFill>
        <p:spPr>
          <a:xfrm>
            <a:off x="152400" y="1083475"/>
            <a:ext cx="8839200" cy="3391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729450" y="864300"/>
            <a:ext cx="75693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400"/>
              <a:t>Questions?</a:t>
            </a:r>
            <a:endParaRPr sz="8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665325" y="2003800"/>
            <a:ext cx="81210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29450" y="1093850"/>
            <a:ext cx="46449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Project Scope</a:t>
            </a:r>
            <a:endParaRPr sz="5000"/>
          </a:p>
        </p:txBody>
      </p:sp>
      <p:sp>
        <p:nvSpPr>
          <p:cNvPr id="126" name="Google Shape;126;p18"/>
          <p:cNvSpPr txBox="1"/>
          <p:nvPr/>
        </p:nvSpPr>
        <p:spPr>
          <a:xfrm>
            <a:off x="729450" y="2041850"/>
            <a:ext cx="7896600" cy="294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FFFFFF"/>
                </a:solidFill>
              </a:rPr>
              <a:t>This project uses Machine Learning A</a:t>
            </a:r>
            <a:r>
              <a:rPr lang="en" sz="2000">
                <a:solidFill>
                  <a:srgbClr val="FFFFFF"/>
                </a:solidFill>
              </a:rPr>
              <a:t>lgorithm</a:t>
            </a:r>
            <a:endParaRPr sz="2000">
              <a:solidFill>
                <a:srgbClr val="FFFFFF"/>
              </a:solidFill>
            </a:endParaRPr>
          </a:p>
          <a:p>
            <a:pPr indent="-355600" lvl="0" marL="1828800" rtl="0" algn="just">
              <a:spcBef>
                <a:spcPts val="0"/>
              </a:spcBef>
              <a:spcAft>
                <a:spcPts val="0"/>
              </a:spcAft>
              <a:buClr>
                <a:srgbClr val="FFFFFF"/>
              </a:buClr>
              <a:buSzPts val="2000"/>
              <a:buChar char="●"/>
            </a:pPr>
            <a:r>
              <a:rPr lang="en" sz="2000">
                <a:solidFill>
                  <a:srgbClr val="FFFFFF"/>
                </a:solidFill>
              </a:rPr>
              <a:t>T</a:t>
            </a:r>
            <a:r>
              <a:rPr lang="en" sz="2000">
                <a:solidFill>
                  <a:srgbClr val="FFFFFF"/>
                </a:solidFill>
              </a:rPr>
              <a:t>o give advice to student in the Registration of Courses.</a:t>
            </a:r>
            <a:endParaRPr sz="2000">
              <a:solidFill>
                <a:srgbClr val="FFFFFF"/>
              </a:solidFill>
            </a:endParaRPr>
          </a:p>
          <a:p>
            <a:pPr indent="-355600" lvl="0" marL="1828800" rtl="0" algn="just">
              <a:spcBef>
                <a:spcPts val="0"/>
              </a:spcBef>
              <a:spcAft>
                <a:spcPts val="0"/>
              </a:spcAft>
              <a:buClr>
                <a:srgbClr val="FFFFFF"/>
              </a:buClr>
              <a:buSzPts val="2000"/>
              <a:buChar char="●"/>
            </a:pPr>
            <a:r>
              <a:rPr lang="en" sz="2000">
                <a:solidFill>
                  <a:srgbClr val="FFFFFF"/>
                </a:solidFill>
              </a:rPr>
              <a:t>Shows </a:t>
            </a:r>
            <a:r>
              <a:rPr lang="en" sz="2000">
                <a:solidFill>
                  <a:srgbClr val="FFFFFF"/>
                </a:solidFill>
              </a:rPr>
              <a:t>predicted</a:t>
            </a:r>
            <a:r>
              <a:rPr lang="en" sz="2000">
                <a:solidFill>
                  <a:srgbClr val="FFFFFF"/>
                </a:solidFill>
              </a:rPr>
              <a:t> GPA of student.</a:t>
            </a:r>
            <a:endParaRPr sz="2000">
              <a:solidFill>
                <a:srgbClr val="FFFFFF"/>
              </a:solidFill>
            </a:endParaRPr>
          </a:p>
          <a:p>
            <a:pPr indent="-355600" lvl="0" marL="1828800" rtl="0" algn="just">
              <a:spcBef>
                <a:spcPts val="0"/>
              </a:spcBef>
              <a:spcAft>
                <a:spcPts val="0"/>
              </a:spcAft>
              <a:buClr>
                <a:srgbClr val="FFFFFF"/>
              </a:buClr>
              <a:buSzPts val="2000"/>
              <a:buChar char="●"/>
            </a:pPr>
            <a:r>
              <a:rPr lang="en" sz="2000">
                <a:solidFill>
                  <a:srgbClr val="FFFFFF"/>
                </a:solidFill>
              </a:rPr>
              <a:t>Use different </a:t>
            </a:r>
            <a:r>
              <a:rPr lang="en" sz="2000">
                <a:solidFill>
                  <a:srgbClr val="FFFFFF"/>
                </a:solidFill>
              </a:rPr>
              <a:t>attributes</a:t>
            </a:r>
            <a:r>
              <a:rPr lang="en" sz="2000">
                <a:solidFill>
                  <a:srgbClr val="FFFFFF"/>
                </a:solidFill>
              </a:rPr>
              <a:t> to divide students into different sections. </a:t>
            </a:r>
            <a:endParaRPr sz="2000">
              <a:solidFill>
                <a:srgbClr val="FFFFFF"/>
              </a:solidFill>
            </a:endParaRPr>
          </a:p>
          <a:p>
            <a:pPr indent="0" lvl="0" marL="0" rtl="0" algn="just">
              <a:spcBef>
                <a:spcPts val="0"/>
              </a:spcBef>
              <a:spcAft>
                <a:spcPts val="0"/>
              </a:spcAft>
              <a:buNone/>
            </a:pPr>
            <a:r>
              <a:rPr lang="en" sz="2000">
                <a:solidFill>
                  <a:srgbClr val="FFFFFF"/>
                </a:solidFill>
              </a:rPr>
              <a:t>This project also provide chatbox for communication but it is </a:t>
            </a:r>
            <a:r>
              <a:rPr lang="en" sz="2000">
                <a:solidFill>
                  <a:srgbClr val="FFFFFF"/>
                </a:solidFill>
              </a:rPr>
              <a:t>implemented</a:t>
            </a:r>
            <a:r>
              <a:rPr lang="en" sz="2000">
                <a:solidFill>
                  <a:srgbClr val="FFFFFF"/>
                </a:solidFill>
              </a:rPr>
              <a:t> in localhost server which restrict to access data from other system.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58025" y="1324050"/>
            <a:ext cx="3720900" cy="15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Problem Statement</a:t>
            </a:r>
            <a:endParaRPr sz="5100"/>
          </a:p>
        </p:txBody>
      </p:sp>
      <p:sp>
        <p:nvSpPr>
          <p:cNvPr id="132" name="Google Shape;132;p19"/>
          <p:cNvSpPr txBox="1"/>
          <p:nvPr>
            <p:ph idx="2" type="body"/>
          </p:nvPr>
        </p:nvSpPr>
        <p:spPr>
          <a:xfrm>
            <a:off x="4828075" y="1176000"/>
            <a:ext cx="3984600" cy="3403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800"/>
              <a:t>“</a:t>
            </a:r>
            <a:r>
              <a:rPr b="1" lang="en" sz="1800"/>
              <a:t>To implement system that provide platform to Tokyo University and  student so they can register their semester courses online. Student must also able to get help from either system (AI) or from teacher (Using chat box). System advise student according to their previous performance of student and can also predict GPA of currently registered courses”</a:t>
            </a:r>
            <a:endParaRPr b="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03800" y="1699100"/>
            <a:ext cx="8133900" cy="23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Functional &amp; non-Functional Requirements</a:t>
            </a:r>
            <a:endParaRPr sz="5000"/>
          </a:p>
          <a:p>
            <a:pPr indent="0" lvl="0" marL="0" rtl="0" algn="l">
              <a:spcBef>
                <a:spcPts val="0"/>
              </a:spcBef>
              <a:spcAft>
                <a:spcPts val="0"/>
              </a:spcAft>
              <a:buNone/>
            </a:pPr>
            <a:r>
              <a:t/>
            </a:r>
            <a:endParaRPr sz="5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776350"/>
            <a:ext cx="7021200" cy="3989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Shows Student and Teacher Information.</a:t>
            </a:r>
            <a:endParaRPr sz="2400"/>
          </a:p>
          <a:p>
            <a:pPr indent="-381000" lvl="0" marL="457200" rtl="0" algn="l">
              <a:spcBef>
                <a:spcPts val="0"/>
              </a:spcBef>
              <a:spcAft>
                <a:spcPts val="0"/>
              </a:spcAft>
              <a:buSzPts val="2400"/>
              <a:buChar char="●"/>
            </a:pPr>
            <a:r>
              <a:rPr lang="en" sz="2400"/>
              <a:t>Shows </a:t>
            </a:r>
            <a:r>
              <a:rPr lang="en" sz="2400"/>
              <a:t>available</a:t>
            </a:r>
            <a:r>
              <a:rPr lang="en" sz="2400"/>
              <a:t> </a:t>
            </a:r>
            <a:r>
              <a:rPr lang="en" sz="2400"/>
              <a:t>courses</a:t>
            </a:r>
            <a:r>
              <a:rPr lang="en" sz="2400"/>
              <a:t> for Registration and also gives R</a:t>
            </a:r>
            <a:r>
              <a:rPr lang="en" sz="2400"/>
              <a:t>ecommendation.</a:t>
            </a:r>
            <a:endParaRPr sz="2400"/>
          </a:p>
          <a:p>
            <a:pPr indent="-381000" lvl="0" marL="457200" rtl="0" algn="l">
              <a:spcBef>
                <a:spcPts val="0"/>
              </a:spcBef>
              <a:spcAft>
                <a:spcPts val="0"/>
              </a:spcAft>
              <a:buSzPts val="2400"/>
              <a:buChar char="●"/>
            </a:pPr>
            <a:r>
              <a:rPr lang="en" sz="2400"/>
              <a:t>Provides Chat Box for Communication. </a:t>
            </a:r>
            <a:endParaRPr sz="2400"/>
          </a:p>
          <a:p>
            <a:pPr indent="-381000" lvl="0" marL="457200" rtl="0" algn="l">
              <a:spcBef>
                <a:spcPts val="0"/>
              </a:spcBef>
              <a:spcAft>
                <a:spcPts val="0"/>
              </a:spcAft>
              <a:buSzPts val="2400"/>
              <a:buChar char="●"/>
            </a:pPr>
            <a:r>
              <a:rPr lang="en" sz="2400"/>
              <a:t>Automatically assign Section to newly Registered student (GPA Prediction).</a:t>
            </a:r>
            <a:endParaRPr sz="2400"/>
          </a:p>
          <a:p>
            <a:pPr indent="-381000" lvl="0" marL="457200" rtl="0" algn="l">
              <a:spcBef>
                <a:spcPts val="0"/>
              </a:spcBef>
              <a:spcAft>
                <a:spcPts val="0"/>
              </a:spcAft>
              <a:buSzPts val="2400"/>
              <a:buChar char="●"/>
            </a:pPr>
            <a:r>
              <a:rPr lang="en" sz="2400"/>
              <a:t>Shows Searched data within seconds.</a:t>
            </a:r>
            <a:endParaRPr sz="2400"/>
          </a:p>
          <a:p>
            <a:pPr indent="-381000" lvl="0" marL="457200" rtl="0" algn="l">
              <a:spcBef>
                <a:spcPts val="0"/>
              </a:spcBef>
              <a:spcAft>
                <a:spcPts val="0"/>
              </a:spcAft>
              <a:buSzPts val="2400"/>
              <a:buChar char="●"/>
            </a:pPr>
            <a:r>
              <a:rPr lang="en" sz="2400"/>
              <a:t>Uses fully Normalized schema.</a:t>
            </a:r>
            <a:endParaRPr sz="2400"/>
          </a:p>
          <a:p>
            <a:pPr indent="-381000" lvl="0" marL="457200" rtl="0" algn="l">
              <a:spcBef>
                <a:spcPts val="0"/>
              </a:spcBef>
              <a:spcAft>
                <a:spcPts val="0"/>
              </a:spcAft>
              <a:buSzPts val="2400"/>
              <a:buChar char="●"/>
            </a:pPr>
            <a:r>
              <a:rPr lang="en" sz="2400"/>
              <a:t>Interface for Modification of ML parameters provided.</a:t>
            </a:r>
            <a:endParaRPr sz="2400"/>
          </a:p>
          <a:p>
            <a:pPr indent="0" lvl="0" marL="457200" rtl="0" algn="l">
              <a:spcBef>
                <a:spcPts val="0"/>
              </a:spcBef>
              <a:spcAft>
                <a:spcPts val="0"/>
              </a:spcAft>
              <a:buNone/>
            </a:pPr>
            <a:r>
              <a:rPr lang="en" sz="2400"/>
              <a:t> </a:t>
            </a:r>
            <a:r>
              <a:rPr lang="en" sz="2400"/>
              <a:t>  </a:t>
            </a:r>
            <a:endParaRPr sz="24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805650" y="18007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rgbClr val="FFFFFF"/>
                </a:solidFill>
              </a:rPr>
              <a:t>Use Case Diagram</a:t>
            </a:r>
            <a:endParaRPr sz="1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pic>
        <p:nvPicPr>
          <p:cNvPr id="153" name="Google Shape;153;p23"/>
          <p:cNvPicPr preferRelativeResize="0"/>
          <p:nvPr/>
        </p:nvPicPr>
        <p:blipFill rotWithShape="1">
          <a:blip r:embed="rId3">
            <a:alphaModFix/>
          </a:blip>
          <a:srcRect b="0" l="0" r="0" t="0"/>
          <a:stretch/>
        </p:blipFill>
        <p:spPr>
          <a:xfrm>
            <a:off x="570075" y="320662"/>
            <a:ext cx="8003850" cy="450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